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95" r:id="rId5"/>
    <p:sldId id="261" r:id="rId6"/>
    <p:sldId id="290" r:id="rId7"/>
    <p:sldId id="291" r:id="rId8"/>
    <p:sldId id="292" r:id="rId9"/>
    <p:sldId id="294" r:id="rId10"/>
    <p:sldId id="297" r:id="rId11"/>
    <p:sldId id="275" r:id="rId12"/>
    <p:sldId id="259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76" r:id="rId21"/>
    <p:sldId id="273" r:id="rId22"/>
    <p:sldId id="274" r:id="rId23"/>
    <p:sldId id="270" r:id="rId24"/>
    <p:sldId id="269" r:id="rId25"/>
    <p:sldId id="268" r:id="rId26"/>
    <p:sldId id="272" r:id="rId27"/>
    <p:sldId id="271" r:id="rId28"/>
    <p:sldId id="278" r:id="rId29"/>
    <p:sldId id="286" r:id="rId30"/>
    <p:sldId id="289" r:id="rId31"/>
    <p:sldId id="288" r:id="rId32"/>
    <p:sldId id="277" r:id="rId33"/>
    <p:sldId id="282" r:id="rId34"/>
    <p:sldId id="279" r:id="rId35"/>
    <p:sldId id="280" r:id="rId36"/>
    <p:sldId id="281" r:id="rId37"/>
    <p:sldId id="283" r:id="rId38"/>
    <p:sldId id="284" r:id="rId39"/>
    <p:sldId id="28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A46A-318B-4D42-B98B-A6DA1168E5E4}" type="datetimeFigureOut">
              <a:rPr lang="en-US" smtClean="0"/>
              <a:pPr/>
              <a:t>02-Oct-14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D163-508A-4035-BCEE-C423A845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164286" cy="655320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72440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8000" dirty="0" smtClean="0">
                <a:solidFill>
                  <a:srgbClr val="FFFF00"/>
                </a:solidFill>
              </a:rPr>
              <a:t>Европска унија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6096000"/>
            <a:ext cx="6400800" cy="609600"/>
          </a:xfrm>
        </p:spPr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Презентацију припремила М.Ивић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057400" cy="5334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C000"/>
                </a:solidFill>
              </a:rPr>
              <a:t>ЕВРО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572000" cy="5943600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 smtClean="0"/>
              <a:t>5 евра: сиво, класичан период</a:t>
            </a:r>
          </a:p>
          <a:p>
            <a:r>
              <a:rPr lang="sr-Cyrl-RS" dirty="0" smtClean="0"/>
              <a:t>10 евра: црвено, романика</a:t>
            </a:r>
          </a:p>
          <a:p>
            <a:r>
              <a:rPr lang="sr-Cyrl-RS" dirty="0" smtClean="0"/>
              <a:t>20 евра: плаво, готика</a:t>
            </a:r>
          </a:p>
          <a:p>
            <a:r>
              <a:rPr lang="sr-Cyrl-RS" dirty="0" smtClean="0"/>
              <a:t>50 евра: браон, ренесанса</a:t>
            </a:r>
          </a:p>
          <a:p>
            <a:r>
              <a:rPr lang="sr-Cyrl-RS" dirty="0" smtClean="0"/>
              <a:t>100 евра: зелено, барок и рококо</a:t>
            </a:r>
          </a:p>
          <a:p>
            <a:r>
              <a:rPr lang="sr-Cyrl-RS" dirty="0" smtClean="0"/>
              <a:t>200 евра: жуто, челик и стакло из индустријског 19. века</a:t>
            </a:r>
          </a:p>
          <a:p>
            <a:r>
              <a:rPr lang="sr-Cyrl-RS" dirty="0" smtClean="0"/>
              <a:t>500 евра: љубичасто, савремена европска архитектура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592" y="76200"/>
            <a:ext cx="470220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695701"/>
            <a:ext cx="4114800" cy="3086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792162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Еврозона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990600"/>
            <a:ext cx="2971800" cy="5791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2400" b="1" dirty="0" smtClean="0">
              <a:solidFill>
                <a:srgbClr val="FFC000"/>
              </a:solidFill>
            </a:endParaRPr>
          </a:p>
          <a:p>
            <a:pPr algn="ctr"/>
            <a:r>
              <a:rPr lang="sr-Cyrl-RS" sz="2400" b="1" dirty="0" smtClean="0">
                <a:solidFill>
                  <a:srgbClr val="FFC000"/>
                </a:solidFill>
              </a:rPr>
              <a:t>2014.г-Летонија,</a:t>
            </a:r>
          </a:p>
          <a:p>
            <a:pPr algn="ctr"/>
            <a:r>
              <a:rPr lang="sr-Cyrl-RS" sz="2400" b="1" dirty="0" smtClean="0">
                <a:solidFill>
                  <a:srgbClr val="FFC000"/>
                </a:solidFill>
              </a:rPr>
              <a:t>2015. г –Литванија, Пољска, Бугарска,</a:t>
            </a:r>
          </a:p>
          <a:p>
            <a:pPr algn="ctr"/>
            <a:r>
              <a:rPr lang="sr-Cyrl-RS" sz="2400" b="1" dirty="0" smtClean="0">
                <a:solidFill>
                  <a:srgbClr val="FFC000"/>
                </a:solidFill>
              </a:rPr>
              <a:t>2018. г-Мађарска</a:t>
            </a:r>
          </a:p>
          <a:p>
            <a:pPr algn="ctr"/>
            <a:r>
              <a:rPr lang="sr-Cyrl-RS" sz="2400" b="1" dirty="0" smtClean="0">
                <a:solidFill>
                  <a:srgbClr val="FFC000"/>
                </a:solidFill>
              </a:rPr>
              <a:t>2020.г-Румунија</a:t>
            </a:r>
          </a:p>
          <a:p>
            <a:pPr algn="ctr"/>
            <a:r>
              <a:rPr lang="sr-Cyrl-RS" sz="2400" b="1" dirty="0" smtClean="0">
                <a:solidFill>
                  <a:srgbClr val="FFC000"/>
                </a:solidFill>
              </a:rPr>
              <a:t>(Ако Норвешка, Швајцарска и Исланд уђу у ЕУ неће чекати 2г  за увођење евра зато што су високо развијене земље.)</a:t>
            </a:r>
          </a:p>
          <a:p>
            <a:pPr algn="ctr"/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0" y="4343400"/>
            <a:ext cx="6096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Laptop\Desktop\eurozone2014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-533400"/>
            <a:ext cx="5823576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Европска унија је резултат дугогодишње сарадње и интеграције држава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4876800" cy="46482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1951. г </a:t>
            </a:r>
            <a:r>
              <a:rPr lang="sr-Cyrl-RS" b="1" dirty="0" smtClean="0"/>
              <a:t>започео процес сарадње и интеграције европских држава између шест европских земаља:</a:t>
            </a:r>
          </a:p>
          <a:p>
            <a:r>
              <a:rPr lang="sr-Cyrl-RS" b="1" dirty="0" smtClean="0">
                <a:solidFill>
                  <a:srgbClr val="FFFF00"/>
                </a:solidFill>
              </a:rPr>
              <a:t>Немачка, Француска, Италија, Белгија, Холандија и Луксембург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3200400"/>
            <a:ext cx="4235116" cy="3352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Појам Европска унија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1752601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1992. г Мастрихт</a:t>
            </a:r>
            <a:r>
              <a:rPr lang="sr-Cyrl-RS" dirty="0" smtClean="0"/>
              <a:t> (Холандија)- усвојен појам Европска унија потписивањем Уговора о Европској унији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7550" y="3352800"/>
            <a:ext cx="5677850" cy="33448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2796310"/>
            <a:ext cx="3448050" cy="3709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990600" y="5715000"/>
            <a:ext cx="129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Идеја о настајању Европске уније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30480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Идеја о уједињеној Европи датира још из 17. века.</a:t>
            </a:r>
          </a:p>
          <a:p>
            <a:r>
              <a:rPr lang="sr-Cyrl-RS" dirty="0" smtClean="0"/>
              <a:t>Велики војсковођа Наполеон је размишљао о истој идеји уједињене Европе али под његовом владавином.</a:t>
            </a:r>
          </a:p>
          <a:p>
            <a:r>
              <a:rPr lang="sr-Cyrl-RS" dirty="0" smtClean="0"/>
              <a:t>Француски мислилац Виктор Иго вођен хуманистичким идеалима сматрао да би требало створити Сједињене државе Европе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0" y="42672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1000" y="4419600"/>
            <a:ext cx="50292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Оружани сукоби на тлу Европе </a:t>
            </a:r>
          </a:p>
          <a:p>
            <a:pPr algn="ctr"/>
            <a:r>
              <a:rPr lang="sr-Cyrl-RS" sz="2800" b="1" dirty="0" smtClean="0"/>
              <a:t>у 19. и 20. веку додатно су  подстакли размишљања о  миру, међусобном повезивању држава  и њиховој међусобној сарадњи.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Европа после светских ратова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После два светска рата Европа је била демографски и економски разорена.</a:t>
            </a:r>
          </a:p>
          <a:p>
            <a:r>
              <a:rPr lang="sr-Cyrl-RS" dirty="0" smtClean="0"/>
              <a:t>Ратно супарништво  европских држава довело је до отуђења и нетрпељивости међу суседима.</a:t>
            </a:r>
          </a:p>
          <a:p>
            <a:r>
              <a:rPr lang="sr-Cyrl-RS" dirty="0" smtClean="0"/>
              <a:t>Нетрпељивост настала због борбе у рату на различитим странама превладала је жеља за сарадњом и очувањем тешко стеченог мира.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Економски интерес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Европске државе у послератном периоду нису могле самостално да покрену производњу у привредним гранама.</a:t>
            </a:r>
          </a:p>
          <a:p>
            <a:r>
              <a:rPr lang="sr-Cyrl-RS" dirty="0" smtClean="0"/>
              <a:t>Током  Другог светског рата европске земље изгубиле своје колоније а самим тим и слободан приступ јевтиним сировинама, радној снази и тржиштима колонија. </a:t>
            </a:r>
          </a:p>
          <a:p>
            <a:r>
              <a:rPr lang="sr-Cyrl-RS" dirty="0"/>
              <a:t>З</a:t>
            </a:r>
            <a:r>
              <a:rPr lang="sr-Cyrl-RS" dirty="0" smtClean="0"/>
              <a:t>емље Западне Европе прихватиле Маршалов план (од стране САД-а), као програм помоћи за обнову ратом разрушене привреде.Маршалов план  је упутио европске земље на међусобну сарадњу и уједињавање привредних ресурса.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Први кораци у стварању ЕУ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8686800" cy="3687763"/>
          </a:xfrm>
        </p:spPr>
        <p:txBody>
          <a:bodyPr>
            <a:normAutofit fontScale="77500" lnSpcReduction="2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9. маја 1950. г  Роберт Шуман представља предлог о  оснивању Европске заједнице за угаљ и челик</a:t>
            </a:r>
          </a:p>
          <a:p>
            <a:r>
              <a:rPr lang="sr-Cyrl-RS" b="1" dirty="0" smtClean="0"/>
              <a:t>Француска и Немачка су  у оба светска рата биле  на супротстављеним  странама а у послератном периоду су морале сарађивати у обнови своји економија.</a:t>
            </a:r>
          </a:p>
          <a:p>
            <a:r>
              <a:rPr lang="sr-Cyrl-RS" b="1" dirty="0" smtClean="0"/>
              <a:t>Немачка није имала гвоздену руду неопходну у производњи челика  а Француска је била приморана да увози велике количине угља.Заједничком сарадњом обе земље су размениле ресурсе и тако  постале носиоци развоја Европске заједнице (касније Европске уније). 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96638"/>
            <a:ext cx="1676400" cy="23417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1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1951. г </a:t>
            </a:r>
            <a:r>
              <a:rPr lang="sr-Cyrl-RS" dirty="0" smtClean="0"/>
              <a:t> у Паризу створена је </a:t>
            </a:r>
            <a:r>
              <a:rPr lang="sr-Cyrl-RS" b="1" dirty="0" smtClean="0">
                <a:solidFill>
                  <a:srgbClr val="FFFF00"/>
                </a:solidFill>
              </a:rPr>
              <a:t>Економска заједница за угаљ и челик</a:t>
            </a:r>
          </a:p>
          <a:p>
            <a:r>
              <a:rPr lang="sr-Cyrl-RS" dirty="0" smtClean="0"/>
              <a:t>Уговор о оснивању потписали представници влада 6 држава:  </a:t>
            </a:r>
            <a:r>
              <a:rPr lang="sr-Cyrl-RS" b="1" dirty="0" smtClean="0">
                <a:solidFill>
                  <a:srgbClr val="FFFF00"/>
                </a:solidFill>
              </a:rPr>
              <a:t>Француске, Немачке, Белгије, Холандије, Луксембурга, и Италије</a:t>
            </a:r>
          </a:p>
          <a:p>
            <a:r>
              <a:rPr lang="sr-Cyrl-RS" b="1" dirty="0" smtClean="0">
                <a:solidFill>
                  <a:srgbClr val="FFFF00"/>
                </a:solidFill>
              </a:rPr>
              <a:t> 1957.г </a:t>
            </a:r>
            <a:r>
              <a:rPr lang="sr-Cyrl-RS" dirty="0" smtClean="0"/>
              <a:t>у Риму шест истих држава  потписује уговор о оснивању </a:t>
            </a:r>
            <a:r>
              <a:rPr lang="sr-Cyrl-RS" b="1" dirty="0" smtClean="0">
                <a:solidFill>
                  <a:srgbClr val="FFFF00"/>
                </a:solidFill>
              </a:rPr>
              <a:t>Европске економске заједнице (ЕЕЗ)</a:t>
            </a:r>
          </a:p>
          <a:p>
            <a:r>
              <a:rPr lang="sr-Cyrl-RS" b="1" dirty="0" smtClean="0">
                <a:solidFill>
                  <a:srgbClr val="FFFF00"/>
                </a:solidFill>
              </a:rPr>
              <a:t>1957. г </a:t>
            </a:r>
            <a:r>
              <a:rPr lang="sr-Cyrl-RS" dirty="0" smtClean="0"/>
              <a:t>   у Риму основана </a:t>
            </a:r>
            <a:r>
              <a:rPr lang="sr-Cyrl-RS" b="1" dirty="0" smtClean="0">
                <a:solidFill>
                  <a:srgbClr val="FFFF00"/>
                </a:solidFill>
              </a:rPr>
              <a:t>Европска заједница за атомску енергију (Еуроатом). </a:t>
            </a:r>
            <a:r>
              <a:rPr lang="sr-Cyrl-RS" dirty="0" smtClean="0"/>
              <a:t>Уговор потписале поменутих  шест  држава</a:t>
            </a:r>
            <a:r>
              <a:rPr lang="sr-Cyrl-RS" sz="3000" dirty="0" smtClean="0"/>
              <a:t>.</a:t>
            </a:r>
          </a:p>
          <a:p>
            <a:pPr>
              <a:buNone/>
            </a:pPr>
            <a:r>
              <a:rPr lang="sr-Cyrl-RS" sz="3000" dirty="0"/>
              <a:t> </a:t>
            </a:r>
            <a:r>
              <a:rPr lang="sr-Cyrl-RS" sz="3000" dirty="0" smtClean="0"/>
              <a:t>   (Циљ: праћење процеса производње атомске енергије, нуклеарна истраживања, улагање у инфраструктуру, заједничко тржиште и употреба у мирољубиве сврхе)</a:t>
            </a:r>
            <a:endParaRPr lang="en-US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410200"/>
            <a:ext cx="13716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Напредак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7772400" cy="5943600"/>
          </a:xfrm>
        </p:spPr>
        <p:txBody>
          <a:bodyPr>
            <a:normAutofit fontScale="77500" lnSpcReduction="2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1960. г </a:t>
            </a:r>
            <a:r>
              <a:rPr lang="sr-Cyrl-RS" dirty="0" smtClean="0"/>
              <a:t>оснива се </a:t>
            </a:r>
            <a:r>
              <a:rPr lang="sr-Cyrl-RS" b="1" dirty="0" smtClean="0">
                <a:solidFill>
                  <a:srgbClr val="FFFF00"/>
                </a:solidFill>
              </a:rPr>
              <a:t>Европско удружење за слободну трговину (ЕФТА)</a:t>
            </a:r>
          </a:p>
          <a:p>
            <a:r>
              <a:rPr lang="sr-Cyrl-RS" dirty="0" smtClean="0"/>
              <a:t>Заједничка политика у пољопривреди</a:t>
            </a:r>
          </a:p>
          <a:p>
            <a:r>
              <a:rPr lang="sr-Cyrl-RS" dirty="0" smtClean="0"/>
              <a:t>Укинуте царине на робу међу државама  чланицама и уведене царине према другим земљама</a:t>
            </a:r>
          </a:p>
          <a:p>
            <a:r>
              <a:rPr lang="sr-Cyrl-RS" dirty="0" smtClean="0"/>
              <a:t>Од 1968. ЕЕЗ функционише као царинска унија</a:t>
            </a:r>
          </a:p>
          <a:p>
            <a:r>
              <a:rPr lang="sr-Cyrl-RS" sz="3500" dirty="0" smtClean="0"/>
              <a:t>Први кораци ка заједничкој валути</a:t>
            </a:r>
            <a:r>
              <a:rPr lang="sr-Cyrl-RS" sz="2800" dirty="0" smtClean="0"/>
              <a:t> (Успоставља се Европски монетарни систем)</a:t>
            </a:r>
          </a:p>
          <a:p>
            <a:r>
              <a:rPr lang="sr-Cyrl-RS" sz="3300" dirty="0" smtClean="0"/>
              <a:t>Договорено да  представнике за Европски парламент  бирају  грађани земаља чланица   на директним изборима.(</a:t>
            </a:r>
            <a:r>
              <a:rPr lang="sr-Cyrl-RS" sz="2800" dirty="0" smtClean="0"/>
              <a:t>Први пут избори спроведени 1979.г)</a:t>
            </a:r>
          </a:p>
          <a:p>
            <a:r>
              <a:rPr lang="sr-Cyrl-RS" sz="3600" b="1" dirty="0" smtClean="0">
                <a:solidFill>
                  <a:srgbClr val="FFFF00"/>
                </a:solidFill>
              </a:rPr>
              <a:t>1974. г </a:t>
            </a:r>
            <a:r>
              <a:rPr lang="sr-Cyrl-RS" sz="3600" dirty="0" smtClean="0"/>
              <a:t>ствара се </a:t>
            </a:r>
            <a:r>
              <a:rPr lang="sr-Cyrl-RS" sz="3600" dirty="0" smtClean="0">
                <a:solidFill>
                  <a:srgbClr val="FFFF00"/>
                </a:solidFill>
              </a:rPr>
              <a:t>Европски савет</a:t>
            </a:r>
          </a:p>
          <a:p>
            <a:pPr>
              <a:buNone/>
            </a:pPr>
            <a:r>
              <a:rPr lang="sr-Cyrl-RS" sz="3600" dirty="0" smtClean="0"/>
              <a:t> (шефови влада и држава се састају </a:t>
            </a:r>
          </a:p>
          <a:p>
            <a:pPr>
              <a:buNone/>
            </a:pPr>
            <a:r>
              <a:rPr lang="sr-Cyrl-RS" sz="3600" dirty="0" smtClean="0"/>
              <a:t>најмање два пута годишње)</a:t>
            </a:r>
          </a:p>
          <a:p>
            <a:endParaRPr lang="sr-Cyrl-RS" sz="3600" dirty="0" smtClean="0"/>
          </a:p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4495800"/>
            <a:ext cx="2895600" cy="226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62023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Европска унија </a:t>
            </a:r>
            <a:r>
              <a:rPr lang="ru-RU" dirty="0" smtClean="0"/>
              <a:t> </a:t>
            </a:r>
            <a:r>
              <a:rPr lang="ru-RU" dirty="0"/>
              <a:t>је међувладина и наднационална унија (заједница) </a:t>
            </a:r>
            <a:r>
              <a:rPr lang="ru-RU" dirty="0">
                <a:solidFill>
                  <a:srgbClr val="FFFF00"/>
                </a:solidFill>
              </a:rPr>
              <a:t>двадесет </a:t>
            </a:r>
            <a:r>
              <a:rPr lang="ru-RU" dirty="0" smtClean="0">
                <a:solidFill>
                  <a:srgbClr val="FFFF00"/>
                </a:solidFill>
              </a:rPr>
              <a:t>осам европских држава.</a:t>
            </a:r>
            <a:r>
              <a:rPr lang="ru-RU" dirty="0">
                <a:solidFill>
                  <a:srgbClr val="FFFF00"/>
                </a:solidFill>
              </a:rPr>
              <a:t> 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Laptop\Desktop\680px-EU28-2013_European_Union_ma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9792" y="2584077"/>
            <a:ext cx="4791808" cy="366432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267200" y="152400"/>
            <a:ext cx="47244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dirty="0" smtClean="0">
                <a:solidFill>
                  <a:srgbClr val="FFFF00"/>
                </a:solidFill>
              </a:rPr>
              <a:t>Шта је </a:t>
            </a:r>
          </a:p>
          <a:p>
            <a:pPr algn="ctr"/>
            <a:r>
              <a:rPr lang="sr-Cyrl-RS" sz="4400" dirty="0" smtClean="0">
                <a:solidFill>
                  <a:srgbClr val="FFFF00"/>
                </a:solidFill>
              </a:rPr>
              <a:t>Европска унија?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r>
              <a:rPr lang="sr-Cyrl-RS" b="1" dirty="0">
                <a:solidFill>
                  <a:srgbClr val="FFFF00"/>
                </a:solidFill>
              </a:rPr>
              <a:t>Н</a:t>
            </a:r>
            <a:r>
              <a:rPr lang="sr-Cyrl-RS" b="1" dirty="0" smtClean="0">
                <a:solidFill>
                  <a:srgbClr val="FFFF00"/>
                </a:solidFill>
              </a:rPr>
              <a:t>апредак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1984.г  усвојен програм Есприт-подстицање истраживања и развоја у области информатике</a:t>
            </a:r>
          </a:p>
          <a:p>
            <a:r>
              <a:rPr lang="sr-Cyrl-RS" dirty="0" smtClean="0"/>
              <a:t>1987.г почиње реализација програма Ерасмус-помоћ младим Европљанима да студирају у иностранству и другим европским државама</a:t>
            </a:r>
          </a:p>
          <a:p>
            <a:r>
              <a:rPr lang="sr-Cyrl-RS" dirty="0" smtClean="0"/>
              <a:t>1992. г потписан уговор у Мастрихту (стварање ЕУ)</a:t>
            </a:r>
          </a:p>
          <a:p>
            <a:r>
              <a:rPr lang="sr-Cyrl-RS" dirty="0" smtClean="0"/>
              <a:t>1997.г у Амстердаму допуњен уговор из Мастрихта (ојачана улога Европског парламента)</a:t>
            </a:r>
          </a:p>
          <a:p>
            <a:r>
              <a:rPr lang="sr-Cyrl-RS" b="1" dirty="0" smtClean="0">
                <a:solidFill>
                  <a:srgbClr val="FFFF00"/>
                </a:solidFill>
              </a:rPr>
              <a:t>2002. г </a:t>
            </a:r>
            <a:r>
              <a:rPr lang="sr-Cyrl-RS" dirty="0" smtClean="0"/>
              <a:t>почиње употреба заједничке валуте-</a:t>
            </a:r>
            <a:r>
              <a:rPr lang="sr-Cyrl-RS" b="1" dirty="0" smtClean="0">
                <a:solidFill>
                  <a:srgbClr val="FFFF00"/>
                </a:solidFill>
              </a:rPr>
              <a:t>евро</a:t>
            </a:r>
          </a:p>
          <a:p>
            <a:endParaRPr lang="en-US" dirty="0"/>
          </a:p>
        </p:txBody>
      </p:sp>
      <p:pic>
        <p:nvPicPr>
          <p:cNvPr id="17410" name="Picture 2" descr="C:\Users\Laptop\Desktop\erasmus-plus-612x33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9414" y="67235"/>
            <a:ext cx="2792186" cy="153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762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562600" cy="6858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Шенгенски споразум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029200" cy="6019800"/>
          </a:xfrm>
        </p:spPr>
        <p:txBody>
          <a:bodyPr>
            <a:normAutofit fontScale="85000" lnSpcReduction="1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1985.г</a:t>
            </a:r>
            <a:r>
              <a:rPr lang="sr-Cyrl-RS" dirty="0" smtClean="0"/>
              <a:t> у Шенгену на броду “Принцеза Мари – Астрид” на реци Мозел у Луксембургу потписан </a:t>
            </a:r>
            <a:r>
              <a:rPr lang="sr-Cyrl-RS" b="1" dirty="0" smtClean="0">
                <a:solidFill>
                  <a:srgbClr val="FFFF00"/>
                </a:solidFill>
              </a:rPr>
              <a:t>Шенгенски споразум</a:t>
            </a:r>
            <a:r>
              <a:rPr lang="sr-Cyrl-RS" dirty="0" smtClean="0"/>
              <a:t>. (Немачка, Француска, Холандија, Белгија, Луксембург)</a:t>
            </a:r>
          </a:p>
          <a:p>
            <a:r>
              <a:rPr lang="sr-Cyrl-RS" dirty="0" smtClean="0"/>
              <a:t>По споразуму на границама између држава чланица  укида се погранична контрола (без показивања пасоша и личне карте)а већи значај се придаје осигуравању спољних граница Европске заједнице.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3276600" cy="316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6705600" y="26670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67450" y="3276600"/>
            <a:ext cx="2571750" cy="3429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14400"/>
          </a:xfrm>
        </p:spPr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Шенгенски споразум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2971800" cy="4724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Држављани </a:t>
            </a:r>
            <a:r>
              <a:rPr lang="ru-RU" dirty="0"/>
              <a:t>мањих држава нечланица као што су </a:t>
            </a:r>
            <a:r>
              <a:rPr lang="ru-RU" dirty="0" smtClean="0"/>
              <a:t> Андора, Монако, Сан Марино, Ватикан, Гренланд и Фарска острва 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могу </a:t>
            </a:r>
            <a:r>
              <a:rPr lang="ru-RU" dirty="0"/>
              <a:t>слободно да се крећу по државама потписницама Шенгенског споразума.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0249" y="1828800"/>
            <a:ext cx="623375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" y="990600"/>
            <a:ext cx="8839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26 држава су у потпуности чланице Шенгенског споразума.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Чланице 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1957.г</a:t>
            </a:r>
            <a:r>
              <a:rPr lang="sr-Cyrl-RS" dirty="0" smtClean="0"/>
              <a:t> прве чланице-оснивачи:</a:t>
            </a:r>
          </a:p>
          <a:p>
            <a:pPr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Западна  Немачка, Француска, Италија, </a:t>
            </a:r>
          </a:p>
          <a:p>
            <a:pPr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Холандија,</a:t>
            </a:r>
          </a:p>
          <a:p>
            <a:pPr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Белгија, </a:t>
            </a:r>
          </a:p>
          <a:p>
            <a:pPr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Луксембург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09800"/>
            <a:ext cx="5467677" cy="460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Чланице 6+3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81400" cy="4953000"/>
          </a:xfrm>
        </p:spPr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1973. г </a:t>
            </a:r>
            <a:r>
              <a:rPr lang="sr-Cyrl-RS" dirty="0" smtClean="0"/>
              <a:t>придружују се </a:t>
            </a:r>
            <a:r>
              <a:rPr lang="sr-Cyrl-RS" b="1" dirty="0" smtClean="0">
                <a:solidFill>
                  <a:srgbClr val="FFFF00"/>
                </a:solidFill>
              </a:rPr>
              <a:t>Велика Британија, Ирска и Данска.</a:t>
            </a:r>
            <a:r>
              <a:rPr lang="sr-Cyrl-RS" b="1" dirty="0" smtClean="0"/>
              <a:t> </a:t>
            </a:r>
            <a:r>
              <a:rPr lang="sr-Cyrl-RS" sz="2800" dirty="0" smtClean="0"/>
              <a:t>(*Норвешка тада на референдуму одбила прикључење)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078" y="2819400"/>
            <a:ext cx="5251622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124200" cy="9906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Чланице 9+3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038600" cy="57150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Нове чланице:</a:t>
            </a:r>
          </a:p>
          <a:p>
            <a:pPr>
              <a:buNone/>
            </a:pPr>
            <a:r>
              <a:rPr lang="sr-Cyrl-RS" dirty="0" smtClean="0"/>
              <a:t>    </a:t>
            </a:r>
            <a:r>
              <a:rPr lang="sr-Cyrl-RS" sz="3500" b="1" dirty="0" smtClean="0">
                <a:solidFill>
                  <a:srgbClr val="FFFF00"/>
                </a:solidFill>
              </a:rPr>
              <a:t>1981. г Грчка 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</a:t>
            </a:r>
            <a:r>
              <a:rPr lang="sr-Cyrl-RS" b="1" dirty="0" smtClean="0">
                <a:solidFill>
                  <a:srgbClr val="FFFF00"/>
                </a:solidFill>
              </a:rPr>
              <a:t>1986. г Шпанија и Португалија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648200" cy="336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4016" y="3429000"/>
            <a:ext cx="463378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Чланице 12+3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534400" cy="12954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1995г.чланице постају:</a:t>
            </a:r>
          </a:p>
          <a:p>
            <a:pPr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Финска, Шведска и Аустрија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335530"/>
            <a:ext cx="5905500" cy="437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657600" cy="9144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Чланице 15 +10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600200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2004. г </a:t>
            </a:r>
            <a:r>
              <a:rPr lang="sr-Cyrl-RS" dirty="0" smtClean="0"/>
              <a:t>највеће проширење Европске уније:</a:t>
            </a:r>
          </a:p>
          <a:p>
            <a:pPr>
              <a:buNone/>
            </a:pPr>
            <a:r>
              <a:rPr lang="sr-Cyrl-RS" dirty="0" smtClean="0"/>
              <a:t>    </a:t>
            </a:r>
            <a:r>
              <a:rPr lang="sr-Cyrl-RS" b="1" dirty="0" smtClean="0">
                <a:solidFill>
                  <a:srgbClr val="FFFF00"/>
                </a:solidFill>
              </a:rPr>
              <a:t>Литванија, Летонија, Естонија, Пољска, Чешка, Словачка, Мађарска, Словенија, Малта и Кипар.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459736"/>
            <a:ext cx="5943600" cy="439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1424367"/>
            <a:ext cx="5638800" cy="53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391400" cy="8382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Чланице 25+3=</a:t>
            </a:r>
            <a:r>
              <a:rPr lang="sr-Cyrl-RS" sz="5300" b="1" dirty="0" smtClean="0">
                <a:solidFill>
                  <a:srgbClr val="FFFF00"/>
                </a:solidFill>
              </a:rPr>
              <a:t>28</a:t>
            </a:r>
            <a:endParaRPr lang="en-US" sz="5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3429000" cy="1184275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solidFill>
                  <a:srgbClr val="FFFF00"/>
                </a:solidFill>
              </a:rPr>
              <a:t>2007.Г  Бугарска </a:t>
            </a:r>
          </a:p>
          <a:p>
            <a:r>
              <a:rPr lang="sr-Cyrl-RS" sz="3200" dirty="0" smtClean="0">
                <a:solidFill>
                  <a:srgbClr val="FFFF00"/>
                </a:solidFill>
              </a:rPr>
              <a:t>и Румунија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1400" y="762000"/>
            <a:ext cx="5029200" cy="68580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FFFF00"/>
                </a:solidFill>
              </a:rPr>
              <a:t>2013.г</a:t>
            </a:r>
            <a:r>
              <a:rPr lang="sr-Cyrl-RS" dirty="0" smtClean="0">
                <a:solidFill>
                  <a:srgbClr val="FFFF00"/>
                </a:solidFill>
              </a:rPr>
              <a:t> </a:t>
            </a:r>
            <a:r>
              <a:rPr lang="sr-Cyrl-RS" sz="3200" dirty="0" smtClean="0">
                <a:solidFill>
                  <a:srgbClr val="FFFF00"/>
                </a:solidFill>
              </a:rPr>
              <a:t>Хрватска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89" y="2057400"/>
            <a:ext cx="4530811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6096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FF00"/>
                </a:solidFill>
              </a:rPr>
              <a:t>Услови за пријем нових чланица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82000" cy="6019800"/>
          </a:xfrm>
        </p:spPr>
        <p:txBody>
          <a:bodyPr>
            <a:normAutofit fontScale="77500" lnSpcReduction="20000"/>
          </a:bodyPr>
          <a:lstStyle/>
          <a:p>
            <a:r>
              <a:rPr lang="sr-Cyrl-RS" b="1" dirty="0" smtClean="0"/>
              <a:t>Уговор о ЕУ истиче да било која европска држава </a:t>
            </a:r>
          </a:p>
          <a:p>
            <a:pPr>
              <a:buNone/>
            </a:pPr>
            <a:r>
              <a:rPr lang="sr-Cyrl-RS" b="1" dirty="0" smtClean="0"/>
              <a:t>може поднети захтев за чланство.</a:t>
            </a:r>
          </a:p>
          <a:p>
            <a:r>
              <a:rPr lang="sr-Cyrl-RS" b="1" dirty="0" smtClean="0"/>
              <a:t>1993. г у Копенхагену успостављени критеријуми за чланство у ЕУ:</a:t>
            </a:r>
          </a:p>
          <a:p>
            <a:pPr>
              <a:buNone/>
            </a:pPr>
            <a:r>
              <a:rPr lang="sr-Cyrl-RS" b="1" dirty="0" smtClean="0"/>
              <a:t>1.Стабилност демократије и њених институција (правна држава, вишепартијски систем, људска права, заштита мањина, ..)</a:t>
            </a:r>
          </a:p>
          <a:p>
            <a:pPr>
              <a:buNone/>
            </a:pPr>
            <a:r>
              <a:rPr lang="sr-Cyrl-RS" b="1" dirty="0" smtClean="0"/>
              <a:t>2.Тржишна привреда функционална и да може издржати притисак унутрашње конкуренције</a:t>
            </a:r>
          </a:p>
          <a:p>
            <a:pPr>
              <a:buNone/>
            </a:pPr>
            <a:r>
              <a:rPr lang="sr-Cyrl-RS" b="1" dirty="0" smtClean="0"/>
              <a:t>3. Способност преузимања права и обавеза које произилазе из тековина ЕУ</a:t>
            </a:r>
          </a:p>
          <a:p>
            <a:pPr>
              <a:buNone/>
            </a:pPr>
            <a:r>
              <a:rPr lang="sr-Cyrl-RS" b="1" dirty="0" smtClean="0"/>
              <a:t>4. Сагласност са циљевима политичке, економске и монетарне уније.</a:t>
            </a:r>
          </a:p>
          <a:p>
            <a:pPr>
              <a:buNone/>
            </a:pPr>
            <a:r>
              <a:rPr lang="sr-Cyrl-RS" b="1" dirty="0" smtClean="0"/>
              <a:t>5. Усклађивање националног законодавства са  законодавством ЕУ</a:t>
            </a:r>
          </a:p>
          <a:p>
            <a:pPr>
              <a:buNone/>
            </a:pPr>
            <a:r>
              <a:rPr lang="sr-Cyrl-RS" b="1" dirty="0" smtClean="0"/>
              <a:t>Европски савет по испуњавању услова додељује статус кандидата за чланство у ЕУ (предлог Комисије)</a:t>
            </a:r>
          </a:p>
          <a:p>
            <a:pPr>
              <a:buNone/>
            </a:pPr>
            <a:endParaRPr lang="en-US" sz="45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67600" y="76200"/>
            <a:ext cx="1591057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724400" cy="2773362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Европска унија</a:t>
            </a:r>
            <a:r>
              <a:rPr lang="ru-RU" sz="2800" b="1" dirty="0" smtClean="0">
                <a:solidFill>
                  <a:srgbClr val="FFFF00"/>
                </a:solidFill>
              </a:rPr>
              <a:t> је специфична међународна организација, са елементом наднационалности, који омогућава процес интеграцијe.</a:t>
            </a:r>
            <a:r>
              <a:rPr lang="sr-Cyrl-RS" sz="2800" b="1" dirty="0" smtClean="0">
                <a:solidFill>
                  <a:srgbClr val="FFFF00"/>
                </a:solidFill>
              </a:rPr>
              <a:t>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37338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Површина 4,4 милиона </a:t>
            </a:r>
            <a:r>
              <a:rPr lang="en-US" dirty="0" smtClean="0"/>
              <a:t>km²</a:t>
            </a:r>
          </a:p>
          <a:p>
            <a:r>
              <a:rPr lang="sr-Cyrl-RS" dirty="0" smtClean="0"/>
              <a:t>Број становника: више од 500 милиона</a:t>
            </a:r>
          </a:p>
          <a:p>
            <a:r>
              <a:rPr lang="sr-Cyrl-RS" dirty="0" smtClean="0"/>
              <a:t>Нема главни град. Седишта њених институција се налазе углавном у Бриселу, Луксембургу и Стразбуру.</a:t>
            </a:r>
          </a:p>
          <a:p>
            <a:r>
              <a:rPr lang="sr-Cyrl-RS" dirty="0" smtClean="0"/>
              <a:t>У употреби су 24 службена језика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76200"/>
            <a:ext cx="4114800" cy="266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7696200" cy="658617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6858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FF00"/>
                </a:solidFill>
              </a:rPr>
              <a:t>Придруживање и пријем чланица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sr-Cyrl-RS" sz="2400" b="1" dirty="0" smtClean="0">
                <a:solidFill>
                  <a:srgbClr val="FFFF00"/>
                </a:solidFill>
              </a:rPr>
              <a:t>ПРИДРУЖИВАЊЕ</a:t>
            </a:r>
            <a:r>
              <a:rPr lang="sr-Cyrl-RS" sz="2400" b="1" dirty="0" smtClean="0"/>
              <a:t>  је први степеник ка чланству у ЕУ.Подразумева добијање одређених  економских повластица и право учешћа на заједничком тржишту, уређење политичког  и привредног система.Придружене државе немају утицај  на политику и функционисање ЕУ. Придруживање земаља Западног Балкана почиње потписивањем Споразума о стабилизацији и придруживању.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810000"/>
            <a:ext cx="8915400" cy="29718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ПРИСТУПАЊЕ или ПРИЈЕМ  у чланство  је облик укључивања нових  држава у ЕУ. Услови су да буду индустријски развијене и да поседују извозни потенцијал. Нова чланица има једнака  права и обавезе као и остале чланице ЕУ.</a:t>
            </a:r>
          </a:p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Захтев за пријем се доставља Савету који тражи мишљење Комисије. О пријему новог члана одлучује се једногласно.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4671" y="76200"/>
            <a:ext cx="2223129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ОРГАНИ ЕВРОПСКЕ УНИЈЕ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50520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r-Cyrl-RS" sz="12800" b="1" dirty="0" smtClean="0">
                <a:solidFill>
                  <a:srgbClr val="FFFF00"/>
                </a:solidFill>
              </a:rPr>
              <a:t>1. Европски савет (</a:t>
            </a:r>
            <a:r>
              <a:rPr lang="en-US" sz="12800" b="1" dirty="0" smtClean="0">
                <a:solidFill>
                  <a:srgbClr val="FFFF00"/>
                </a:solidFill>
              </a:rPr>
              <a:t>The European Council)</a:t>
            </a:r>
            <a:endParaRPr lang="sr-Cyrl-RS" sz="1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sr-Cyrl-RS" sz="9600" b="1" dirty="0" smtClean="0"/>
              <a:t>Најважнији орган управе у ЕУ (29 чл)</a:t>
            </a:r>
          </a:p>
          <a:p>
            <a:pPr>
              <a:buNone/>
            </a:pPr>
            <a:r>
              <a:rPr lang="sr-Cyrl-RS" sz="9600" b="1" dirty="0" smtClean="0"/>
              <a:t>Чланови: шефови држава и влада чланица и председник комисије</a:t>
            </a:r>
          </a:p>
          <a:p>
            <a:pPr>
              <a:buNone/>
            </a:pPr>
            <a:r>
              <a:rPr lang="sr-Cyrl-RS" sz="9600" b="1" dirty="0" smtClean="0"/>
              <a:t>Задатак:даје подстрек интеграцијама, води унутрашњу и спољну политику ЕУ и брине о безбедности .</a:t>
            </a:r>
          </a:p>
          <a:p>
            <a:pPr>
              <a:buNone/>
            </a:pPr>
            <a:r>
              <a:rPr lang="sr-Cyrl-RS" sz="9600" b="1" dirty="0" smtClean="0"/>
              <a:t>Заседа два пута годишње (усталила се пракса четири пута) </a:t>
            </a:r>
          </a:p>
          <a:p>
            <a:pPr>
              <a:buNone/>
            </a:pPr>
            <a:r>
              <a:rPr lang="sr-Cyrl-RS" sz="9600" b="1" dirty="0" smtClean="0"/>
              <a:t>у Бриселу и Луксембургу.</a:t>
            </a:r>
          </a:p>
          <a:p>
            <a:pPr>
              <a:buNone/>
            </a:pPr>
            <a:r>
              <a:rPr lang="sr-Cyrl-RS" sz="9600" b="1" dirty="0" smtClean="0"/>
              <a:t>Седницама председава председник или премијер државе која је изабрана ротацијом на 6 месеци. Циклус избора председавајућег ротацијом се изнова понавља.</a:t>
            </a:r>
            <a:endParaRPr lang="en-US" sz="9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4141763"/>
            <a:ext cx="6324600" cy="264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* Савет Европе (</a:t>
            </a:r>
            <a:r>
              <a:rPr lang="en-US" b="1" dirty="0" smtClean="0">
                <a:solidFill>
                  <a:srgbClr val="C00000"/>
                </a:solidFill>
              </a:rPr>
              <a:t>The Council of Europe)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991600" cy="2971799"/>
          </a:xfrm>
        </p:spPr>
        <p:txBody>
          <a:bodyPr>
            <a:normAutofit fontScale="70000" lnSpcReduction="20000"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Савет Европе НИЈЕ НИ У КАКВОЈ ВЕЗИ СА ЕУ.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Међународна организација  основана 1949. г са циљем да штити људских права, промовише културне разноликости европских народа и решава социјалне проблеме.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47 држава чланица (европске државе укључујући Јерменију, Азербејџан и Турску).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Србија је чланица Савета Европе и у њој има своје представнике.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Седиште у Стразбуру (Француска)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Председавају чланице биране ротацијом на 6 месеци.</a:t>
            </a:r>
          </a:p>
          <a:p>
            <a:endParaRPr lang="en-US" dirty="0"/>
          </a:p>
        </p:txBody>
      </p:sp>
      <p:pic>
        <p:nvPicPr>
          <p:cNvPr id="4098" name="Picture 2" descr="C:\Users\Laptop\Desktop\LogoCo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38600"/>
            <a:ext cx="3657600" cy="274630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013390"/>
            <a:ext cx="4114800" cy="273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953000" cy="609600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ОРГАНИ ЕВРОПСКЕ УНИЈЕ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sz="4600" b="1" dirty="0" smtClean="0">
                <a:solidFill>
                  <a:srgbClr val="FFFF00"/>
                </a:solidFill>
              </a:rPr>
              <a:t>2. Савет ЕУ </a:t>
            </a:r>
            <a:r>
              <a:rPr lang="en-US" sz="4600" b="1" dirty="0" smtClean="0">
                <a:solidFill>
                  <a:srgbClr val="FFFF00"/>
                </a:solidFill>
              </a:rPr>
              <a:t>(The Council of the European Union</a:t>
            </a:r>
            <a:r>
              <a:rPr lang="sr-Cyrl-RS" sz="4600" b="1" dirty="0" smtClean="0">
                <a:solidFill>
                  <a:srgbClr val="FFFF00"/>
                </a:solidFill>
              </a:rPr>
              <a:t>)</a:t>
            </a:r>
            <a:endParaRPr lang="en-US" sz="4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sr-Cyrl-RS" sz="3400" b="1" dirty="0" smtClean="0"/>
              <a:t>Најважнија институција у којој се доносе одлуке.</a:t>
            </a:r>
          </a:p>
          <a:p>
            <a:pPr>
              <a:buNone/>
            </a:pPr>
            <a:r>
              <a:rPr lang="sr-Cyrl-RS" sz="3400" b="1" dirty="0" smtClean="0"/>
              <a:t>Познат као Савет министара или само Савет, заседа у Бриселу.</a:t>
            </a:r>
          </a:p>
          <a:p>
            <a:pPr>
              <a:buNone/>
            </a:pPr>
            <a:r>
              <a:rPr lang="sr-Cyrl-RS" sz="3400" b="1" dirty="0" smtClean="0"/>
              <a:t>Чланови: министри спољних послова или ресорни министри држава чланица (28) и председник комисије.</a:t>
            </a:r>
          </a:p>
          <a:p>
            <a:pPr>
              <a:buNone/>
            </a:pPr>
            <a:r>
              <a:rPr lang="sr-Cyrl-RS" sz="3400" b="1" dirty="0" smtClean="0"/>
              <a:t>У Општем савету се састају министри спољних послова а у Посебном савету ресорни министри.</a:t>
            </a:r>
          </a:p>
          <a:p>
            <a:pPr>
              <a:buNone/>
            </a:pPr>
            <a:r>
              <a:rPr lang="sr-Cyrl-RS" sz="3400" b="1" dirty="0" smtClean="0"/>
              <a:t>У предеседавању се ротацијом смењују чланице на 6 месеци.</a:t>
            </a:r>
          </a:p>
          <a:p>
            <a:pPr>
              <a:buNone/>
            </a:pPr>
            <a:r>
              <a:rPr lang="sr-Cyrl-RS" sz="3400" b="1" dirty="0" smtClean="0"/>
              <a:t>Улога: доноси законе, усваја буџет, закључује међународне уговоре са државама нечланицама, усваја стандарде за безбедност чланица.</a:t>
            </a:r>
          </a:p>
          <a:p>
            <a:pPr>
              <a:buNone/>
            </a:pPr>
            <a:r>
              <a:rPr lang="sr-Cyrl-RS" sz="3400" b="1" dirty="0" smtClean="0"/>
              <a:t>Одлуке се доносе већином гласова осим када је реч о пријему нове чланице када је неопходна једногласна одлука.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Laptop\Desktop\council european uniom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5261610"/>
            <a:ext cx="3048000" cy="136779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5105400"/>
            <a:ext cx="3200400" cy="165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184717"/>
            <a:ext cx="2590800" cy="157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6858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ОРГАНИ ЕВРОПСКЕ УНИЈЕ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4191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RS" sz="4100" b="1" dirty="0" smtClean="0">
                <a:solidFill>
                  <a:srgbClr val="FFFF00"/>
                </a:solidFill>
              </a:rPr>
              <a:t>3. Европски парламент</a:t>
            </a:r>
          </a:p>
          <a:p>
            <a:pPr>
              <a:buNone/>
            </a:pPr>
            <a:r>
              <a:rPr lang="sr-Cyrl-RS" b="1" dirty="0" smtClean="0"/>
              <a:t>Орган ЕУ у којој су представљени грађани.</a:t>
            </a:r>
          </a:p>
          <a:p>
            <a:pPr>
              <a:buNone/>
            </a:pPr>
            <a:r>
              <a:rPr lang="sr-Cyrl-RS" b="1" dirty="0" smtClean="0"/>
              <a:t>Посланици се групишу по партијској а не </a:t>
            </a:r>
          </a:p>
          <a:p>
            <a:pPr>
              <a:buNone/>
            </a:pPr>
            <a:r>
              <a:rPr lang="sr-Cyrl-RS" b="1" dirty="0" smtClean="0"/>
              <a:t>националној припадности и има их 751 (2014.г)</a:t>
            </a:r>
          </a:p>
          <a:p>
            <a:pPr>
              <a:buNone/>
            </a:pPr>
            <a:r>
              <a:rPr lang="sr-Cyrl-RS" b="1" dirty="0" smtClean="0"/>
              <a:t>Мандат посланика траје 5 година а бирају се на </a:t>
            </a:r>
          </a:p>
          <a:p>
            <a:pPr>
              <a:buNone/>
            </a:pPr>
            <a:r>
              <a:rPr lang="sr-Cyrl-RS" b="1" dirty="0" smtClean="0"/>
              <a:t>непосредним изборима у државама чланицама.</a:t>
            </a:r>
          </a:p>
          <a:p>
            <a:pPr>
              <a:buNone/>
            </a:pPr>
            <a:r>
              <a:rPr lang="sr-Cyrl-RS" b="1" dirty="0" smtClean="0"/>
              <a:t>Улога:са Саветом ЕУ дели законодавну власт и дели одговорност о буџету, врши демократску контролу чланова Европске комисије и осталих органа ЕУ.</a:t>
            </a:r>
          </a:p>
          <a:p>
            <a:pPr>
              <a:buNone/>
            </a:pPr>
            <a:r>
              <a:rPr lang="sr-Cyrl-RS" b="1" dirty="0" smtClean="0"/>
              <a:t>Седиште у Стразбуру (за пленарна заседања а ванредна се одржавају у Бриселу)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86600" y="1752600"/>
            <a:ext cx="19416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Laptop\Desktop\European_Parliament_2014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00148"/>
            <a:ext cx="3200400" cy="1645921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95800"/>
            <a:ext cx="36512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4572000"/>
            <a:ext cx="5204183" cy="211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762000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ОРГАНИ ЕВРОПСКЕ УНИЈЕ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38099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sz="4200" b="1" dirty="0" smtClean="0">
                <a:solidFill>
                  <a:srgbClr val="FFFF00"/>
                </a:solidFill>
              </a:rPr>
              <a:t>4. Европска комисија</a:t>
            </a:r>
          </a:p>
          <a:p>
            <a:r>
              <a:rPr lang="sr-Cyrl-RS" b="1" dirty="0" smtClean="0"/>
              <a:t>Извршни орган, спроводи одлуке Савета ЕУ, “Чувар уговора” о ЕУ, предлагач закона,прекршиоце одлука органа ЕУ изводи пред Суд правде. </a:t>
            </a:r>
          </a:p>
          <a:p>
            <a:r>
              <a:rPr lang="sr-Cyrl-RS" b="1" dirty="0" smtClean="0"/>
              <a:t>Представља интересе ЕУ, политички је независна и не прима инструкције ни од једне  владе држава чланица.</a:t>
            </a:r>
          </a:p>
          <a:p>
            <a:r>
              <a:rPr lang="sr-Cyrl-RS" b="1" dirty="0" smtClean="0"/>
              <a:t>За свој рад Европска комисија одговара Европском парламенту(који може да изгласа неповерење што повлачи оставку целокупне Комисије).</a:t>
            </a:r>
          </a:p>
          <a:p>
            <a:r>
              <a:rPr lang="sr-Cyrl-RS" b="1" dirty="0" smtClean="0"/>
              <a:t>Чланови се бирају од стране држава</a:t>
            </a:r>
          </a:p>
          <a:p>
            <a:pPr>
              <a:buNone/>
            </a:pPr>
            <a:r>
              <a:rPr lang="sr-Cyrl-RS" b="1" dirty="0" smtClean="0"/>
              <a:t> чланица, има их 28 и  мандат им траје 5г. </a:t>
            </a:r>
          </a:p>
          <a:p>
            <a:r>
              <a:rPr lang="sr-Cyrl-RS" b="1" dirty="0" smtClean="0"/>
              <a:t>Седиште у Бриселу.</a:t>
            </a:r>
            <a:endParaRPr lang="en-US" b="1" dirty="0"/>
          </a:p>
        </p:txBody>
      </p:sp>
      <p:pic>
        <p:nvPicPr>
          <p:cNvPr id="5122" name="Picture 2" descr="C:\Users\Laptop\Desktop\logoEUCommissio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4882754"/>
            <a:ext cx="2286000" cy="169217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9" y="4703904"/>
            <a:ext cx="3061651" cy="200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77532" y="4114800"/>
            <a:ext cx="369026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791200" cy="68580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FFFF00"/>
                </a:solidFill>
              </a:rPr>
              <a:t>ОРГАНИ ЕВРОПСКЕ УНИЈЕ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6248400" cy="5287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RS" sz="3800" b="1" dirty="0" smtClean="0">
                <a:solidFill>
                  <a:srgbClr val="FFFF00"/>
                </a:solidFill>
              </a:rPr>
              <a:t>5. Европски суд правде</a:t>
            </a:r>
          </a:p>
          <a:p>
            <a:pPr>
              <a:buNone/>
            </a:pPr>
            <a:r>
              <a:rPr lang="sr-Cyrl-RS" dirty="0" smtClean="0"/>
              <a:t>Највиши судски орган ЕУ.</a:t>
            </a:r>
          </a:p>
          <a:p>
            <a:pPr>
              <a:buNone/>
            </a:pPr>
            <a:r>
              <a:rPr lang="sr-Cyrl-RS" dirty="0" smtClean="0"/>
              <a:t>Чланови: 28 судија и </a:t>
            </a:r>
          </a:p>
          <a:p>
            <a:pPr>
              <a:buNone/>
            </a:pPr>
            <a:r>
              <a:rPr lang="sr-Cyrl-RS" dirty="0" smtClean="0"/>
              <a:t>8 правобранилаца.</a:t>
            </a:r>
          </a:p>
          <a:p>
            <a:pPr>
              <a:buNone/>
            </a:pPr>
            <a:r>
              <a:rPr lang="sr-Cyrl-RS" dirty="0" smtClean="0"/>
              <a:t>Мандат  траје 6 година.</a:t>
            </a:r>
          </a:p>
          <a:p>
            <a:pPr>
              <a:buNone/>
            </a:pPr>
            <a:r>
              <a:rPr lang="sr-Cyrl-RS" dirty="0" smtClean="0"/>
              <a:t>Улога: стара се да  одлуке ЕУ буду правилно интерпретиране и примењене.</a:t>
            </a:r>
          </a:p>
          <a:p>
            <a:pPr>
              <a:buNone/>
            </a:pPr>
            <a:r>
              <a:rPr lang="sr-Cyrl-RS" dirty="0" smtClean="0"/>
              <a:t>Суд правде је суд највише </a:t>
            </a:r>
          </a:p>
          <a:p>
            <a:pPr>
              <a:buNone/>
            </a:pPr>
            <a:r>
              <a:rPr lang="sr-Cyrl-RS" dirty="0" smtClean="0"/>
              <a:t>инстанце и његове </a:t>
            </a:r>
          </a:p>
          <a:p>
            <a:pPr>
              <a:buNone/>
            </a:pPr>
            <a:r>
              <a:rPr lang="sr-Cyrl-RS" dirty="0" smtClean="0"/>
              <a:t>одлуке су коначне </a:t>
            </a:r>
          </a:p>
          <a:p>
            <a:pPr>
              <a:buNone/>
            </a:pPr>
            <a:r>
              <a:rPr lang="sr-Cyrl-RS" dirty="0" smtClean="0"/>
              <a:t>и обавезујуће.</a:t>
            </a:r>
          </a:p>
          <a:p>
            <a:pPr>
              <a:buNone/>
            </a:pPr>
            <a:r>
              <a:rPr lang="sr-Cyrl-RS" dirty="0" smtClean="0"/>
              <a:t>Седиште у Луксембургу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378" y="4114800"/>
            <a:ext cx="406362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74769"/>
            <a:ext cx="2638425" cy="3963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838200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Остали органи ЕВРОПСКЕ УНИЈЕ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1"/>
            <a:ext cx="6096000" cy="22097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Европски рачуноводствени (финансијски) суд</a:t>
            </a:r>
          </a:p>
          <a:p>
            <a:pPr>
              <a:buNone/>
            </a:pPr>
            <a:r>
              <a:rPr lang="sr-Cyrl-RS" dirty="0" smtClean="0"/>
              <a:t>(контрола прикупљања прихода Уније, </a:t>
            </a:r>
          </a:p>
          <a:p>
            <a:pPr>
              <a:buNone/>
            </a:pPr>
            <a:r>
              <a:rPr lang="sr-Cyrl-RS" dirty="0" smtClean="0"/>
              <a:t>трошкова и руковања буџетом)</a:t>
            </a:r>
          </a:p>
          <a:p>
            <a:pPr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Европски економски и социјални комитет</a:t>
            </a:r>
          </a:p>
          <a:p>
            <a:pPr>
              <a:buNone/>
            </a:pPr>
            <a:r>
              <a:rPr lang="sr-Cyrl-RS" dirty="0" smtClean="0"/>
              <a:t>(заступа ставове и интересе цивилног друштва)</a:t>
            </a:r>
          </a:p>
          <a:p>
            <a:pPr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Комитет региона</a:t>
            </a:r>
          </a:p>
          <a:p>
            <a:pPr>
              <a:buNone/>
            </a:pPr>
            <a:endParaRPr lang="sr-Cyrl-RS" dirty="0" smtClean="0"/>
          </a:p>
          <a:p>
            <a:endParaRPr lang="en-US" dirty="0"/>
          </a:p>
        </p:txBody>
      </p:sp>
      <p:pic>
        <p:nvPicPr>
          <p:cNvPr id="7171" name="Picture 3" descr="C:\Users\Laptop\Desktop\eu-centralna-ban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516756"/>
            <a:ext cx="5562600" cy="434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Laptop\Desktop\ecb_logo_E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6074698"/>
            <a:ext cx="1657849" cy="7071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/>
          <p:cNvSpPr/>
          <p:nvPr/>
        </p:nvSpPr>
        <p:spPr>
          <a:xfrm>
            <a:off x="152400" y="2895600"/>
            <a:ext cx="41148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sr-Cyrl-RS" sz="2400" b="1" dirty="0" smtClean="0">
                <a:solidFill>
                  <a:srgbClr val="FFFF00"/>
                </a:solidFill>
              </a:rPr>
              <a:t>Европска инвестициона банка </a:t>
            </a:r>
            <a:r>
              <a:rPr lang="sr-Cyrl-RS" sz="2400" dirty="0" smtClean="0"/>
              <a:t>(седиште у Луксембургу, финансира капиталне пројекте који доприносе уравнотеженом развоју регија у ЕУ)</a:t>
            </a:r>
          </a:p>
          <a:p>
            <a:pPr>
              <a:buNone/>
            </a:pPr>
            <a:r>
              <a:rPr lang="sr-Cyrl-RS" sz="2400" b="1" dirty="0" smtClean="0">
                <a:solidFill>
                  <a:srgbClr val="FFFF00"/>
                </a:solidFill>
              </a:rPr>
              <a:t>Европска централна банка </a:t>
            </a:r>
            <a:r>
              <a:rPr lang="sr-Cyrl-RS" sz="2400" dirty="0" smtClean="0"/>
              <a:t>(седиште у Франкфурту, спроводи европску монетарну политику) 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3910"/>
            <a:ext cx="3167743" cy="214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400800" y="2209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Луксембург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6324600"/>
            <a:ext cx="3429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Франкфурт на Мајни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638800"/>
            <a:ext cx="8534400" cy="121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sz="3600" b="1" dirty="0" smtClean="0">
                <a:solidFill>
                  <a:srgbClr val="FFFF00"/>
                </a:solidFill>
              </a:rPr>
              <a:t>К  р  а  ј    или почетак?</a:t>
            </a:r>
          </a:p>
          <a:p>
            <a:pPr>
              <a:buNone/>
            </a:pPr>
            <a:r>
              <a:rPr lang="sr-Cyrl-RS" dirty="0" smtClean="0">
                <a:solidFill>
                  <a:srgbClr val="FFFF00"/>
                </a:solidFill>
              </a:rPr>
              <a:t>                                                     </a:t>
            </a:r>
            <a:r>
              <a:rPr lang="sr-Cyrl-RS" b="1" dirty="0" smtClean="0">
                <a:solidFill>
                  <a:srgbClr val="FFFF00"/>
                </a:solidFill>
              </a:rPr>
              <a:t>Хвала на пажњи!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610601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2971800" cy="51816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Бруто домаћи производ земаља чланица ЕУ</a:t>
            </a:r>
            <a:br>
              <a:rPr lang="sr-Cyrl-RS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*</a:t>
            </a:r>
            <a:r>
              <a:rPr lang="sr-Cyrl-RS" sz="3200" dirty="0" smtClean="0">
                <a:solidFill>
                  <a:srgbClr val="FFFF00"/>
                </a:solidFill>
              </a:rPr>
              <a:t>БДП или </a:t>
            </a:r>
            <a:r>
              <a:rPr lang="en-US" sz="3200" dirty="0" smtClean="0">
                <a:solidFill>
                  <a:srgbClr val="FFFF00"/>
                </a:solidFill>
              </a:rPr>
              <a:t>GDP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5362" name="Picture 2" descr="D:\MILKA DESKTOP\nedovrsena prezentacija evrope\eu\european-union-total-gdb-mm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4740" y="76200"/>
            <a:ext cx="5822824" cy="6629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200" y="5638800"/>
            <a:ext cx="4343400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K</a:t>
            </a:r>
            <a:r>
              <a:rPr lang="ru-RU" sz="2800" dirty="0" smtClean="0">
                <a:solidFill>
                  <a:srgbClr val="FFFF00"/>
                </a:solidFill>
              </a:rPr>
              <a:t>рајњи резултат производних активности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ЗАЈЕДНИЧКА НАЧЕЛА ЧЛАНИЦА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9050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Посвећеност: слободи, миру, демократији, владавини права, поштовању људских права и основних слобода, поштовању националних права држава чланица.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895600"/>
            <a:ext cx="5232400" cy="294606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627418"/>
            <a:ext cx="4572000" cy="20781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868362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Симболи ЕУ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581400" cy="4983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RS" sz="3900" b="1" dirty="0" smtClean="0">
                <a:solidFill>
                  <a:srgbClr val="FFFF00"/>
                </a:solidFill>
              </a:rPr>
              <a:t>Застава ЕУ</a:t>
            </a:r>
          </a:p>
          <a:p>
            <a:r>
              <a:rPr lang="sr-Cyrl-RS" dirty="0" smtClean="0"/>
              <a:t>Усвојио прво Савет Европе као своју а касније прихваћена као симбол ЕУ.</a:t>
            </a:r>
          </a:p>
          <a:p>
            <a:r>
              <a:rPr lang="sr-Cyrl-RS" dirty="0" smtClean="0"/>
              <a:t>12 звездица на плавој подлози</a:t>
            </a:r>
          </a:p>
          <a:p>
            <a:r>
              <a:rPr lang="sr-Cyrl-RS" dirty="0" smtClean="0"/>
              <a:t>12 је симбол јединства и савршенства</a:t>
            </a:r>
            <a:endParaRPr lang="en-US" dirty="0"/>
          </a:p>
        </p:txBody>
      </p:sp>
      <p:pic>
        <p:nvPicPr>
          <p:cNvPr id="9218" name="Picture 2" descr="C:\Users\Laptop\Desktop\EU flag high re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1779632"/>
            <a:ext cx="5013828" cy="340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792162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Симболи ЕУ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2438400"/>
          </a:xfrm>
        </p:spPr>
        <p:txBody>
          <a:bodyPr>
            <a:normAutofit fontScale="92500"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Химна ЕУ</a:t>
            </a:r>
          </a:p>
          <a:p>
            <a:r>
              <a:rPr lang="sr-Cyrl-RS" b="1" dirty="0" smtClean="0"/>
              <a:t>Девета симфонија Лудвига Ван Бетовена (прилагодио Херберт фон Карајан)</a:t>
            </a:r>
          </a:p>
          <a:p>
            <a:r>
              <a:rPr lang="sr-Cyrl-RS" b="1" dirty="0" smtClean="0"/>
              <a:t>Била химна Савета Европе а од 1972. химна ЕУ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34208"/>
            <a:ext cx="5889171" cy="384759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9906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Симболи ЕУ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800600" cy="6019800"/>
          </a:xfrm>
        </p:spPr>
        <p:txBody>
          <a:bodyPr>
            <a:normAutofit fontScale="92500" lnSpcReduction="10000"/>
          </a:bodyPr>
          <a:lstStyle/>
          <a:p>
            <a:r>
              <a:rPr lang="sr-Cyrl-RS" sz="3600" b="1" dirty="0" smtClean="0">
                <a:solidFill>
                  <a:srgbClr val="FFFF00"/>
                </a:solidFill>
              </a:rPr>
              <a:t>Дан Европе 9. мај</a:t>
            </a:r>
          </a:p>
          <a:p>
            <a:r>
              <a:rPr lang="sr-Cyrl-RS" sz="3300" b="1" dirty="0" smtClean="0"/>
              <a:t>Тог датума је Роберт Шуман  1950. г представио идеју о оснивању Заједнице </a:t>
            </a:r>
          </a:p>
          <a:p>
            <a:pPr>
              <a:buNone/>
            </a:pPr>
            <a:r>
              <a:rPr lang="sr-Cyrl-RS" sz="3300" b="1" dirty="0" smtClean="0"/>
              <a:t>    за угаљ и и челик (</a:t>
            </a:r>
            <a:r>
              <a:rPr lang="sr-Cyrl-RS" sz="2600" b="1" dirty="0" smtClean="0"/>
              <a:t>Шуманова декларација</a:t>
            </a:r>
            <a:r>
              <a:rPr lang="sr-Cyrl-RS" sz="3300" b="1" dirty="0" smtClean="0"/>
              <a:t>)</a:t>
            </a:r>
          </a:p>
          <a:p>
            <a:pPr>
              <a:buNone/>
            </a:pPr>
            <a:r>
              <a:rPr lang="sr-Cyrl-RS" sz="3600" b="1" dirty="0" smtClean="0"/>
              <a:t>    У градовима широм Европе  организују се пригодне манифестације и фестивали</a:t>
            </a:r>
          </a:p>
          <a:p>
            <a:endParaRPr lang="sr-Cyrl-RS" sz="3600" b="1" dirty="0" smtClean="0">
              <a:solidFill>
                <a:srgbClr val="FFFF00"/>
              </a:solidFill>
            </a:endParaRPr>
          </a:p>
          <a:p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4419600" cy="555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657600" cy="4572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FF00"/>
                </a:solidFill>
              </a:rPr>
              <a:t>Симболи ЕУ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382000" cy="2590800"/>
          </a:xfrm>
        </p:spPr>
        <p:txBody>
          <a:bodyPr>
            <a:no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</a:rPr>
              <a:t>Заједничка валута-јединствено тржиште</a:t>
            </a:r>
          </a:p>
          <a:p>
            <a:r>
              <a:rPr lang="sr-Cyrl-RS" sz="2000" b="1" dirty="0" smtClean="0">
                <a:solidFill>
                  <a:srgbClr val="FFFF00"/>
                </a:solidFill>
              </a:rPr>
              <a:t>ЕВРО ушао у употребу 1. јануара 2002.г</a:t>
            </a:r>
          </a:p>
          <a:p>
            <a:r>
              <a:rPr lang="sr-Cyrl-RS" sz="2000" b="1" dirty="0" smtClean="0"/>
              <a:t>Заједничка валута коју користе државе чланице ЕУ.</a:t>
            </a:r>
          </a:p>
          <a:p>
            <a:r>
              <a:rPr lang="sr-Cyrl-RS" sz="2000" b="1" dirty="0" smtClean="0"/>
              <a:t>Нису све државе чланице преузеле евро</a:t>
            </a:r>
          </a:p>
          <a:p>
            <a:r>
              <a:rPr lang="sr-Cyrl-RS" sz="2000" b="1" dirty="0" smtClean="0"/>
              <a:t>Евро је у употреби у прекоморским поседима Француске, Монаку, Сан Марину, Ватикану, Андори, Црној Гори, 14 држава Африке,....</a:t>
            </a:r>
          </a:p>
          <a:p>
            <a:r>
              <a:rPr lang="sr-Cyrl-RS" sz="2000" b="1" dirty="0" smtClean="0"/>
              <a:t>Националне валуте задржале Велика Британија, Данска и Шведска</a:t>
            </a:r>
          </a:p>
          <a:p>
            <a:pPr>
              <a:buNone/>
            </a:pPr>
            <a:r>
              <a:rPr lang="sr-Cyrl-RS" sz="2000" b="1" dirty="0" smtClean="0"/>
              <a:t> </a:t>
            </a:r>
            <a:endParaRPr lang="en-US" sz="2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43800" y="76200"/>
            <a:ext cx="1524000" cy="1656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7003" y="4572000"/>
            <a:ext cx="2226997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6200" y="2971800"/>
            <a:ext cx="6858000" cy="381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b="1" dirty="0" smtClean="0"/>
              <a:t>Симболи усклађени стилски и временски: </a:t>
            </a:r>
          </a:p>
          <a:p>
            <a:pPr marL="514350" indent="-514350">
              <a:buAutoNum type="arabicPeriod"/>
            </a:pPr>
            <a:r>
              <a:rPr lang="sr-Cyrl-RS" sz="2400" b="1" dirty="0" smtClean="0"/>
              <a:t>Прозори, лукови и капије</a:t>
            </a:r>
          </a:p>
          <a:p>
            <a:pPr marL="514350" indent="-514350"/>
            <a:r>
              <a:rPr lang="sr-Cyrl-RS" sz="2400" b="1" dirty="0" smtClean="0"/>
              <a:t>       ( отвореност  за сарадњу)</a:t>
            </a:r>
          </a:p>
          <a:p>
            <a:pPr marL="514350" indent="-514350">
              <a:buAutoNum type="arabicPeriod"/>
            </a:pPr>
            <a:r>
              <a:rPr lang="sr-Cyrl-RS" sz="2400" b="1" dirty="0" smtClean="0"/>
              <a:t>Мостови (заједништво и међусобна сарадња)</a:t>
            </a:r>
          </a:p>
          <a:p>
            <a:pPr marL="514350" indent="-514350">
              <a:buNone/>
            </a:pPr>
            <a:r>
              <a:rPr lang="sr-Cyrl-RS" sz="2400" b="1" dirty="0" smtClean="0"/>
              <a:t>Папирне новчанице дизајнирао Роберт Калина.</a:t>
            </a:r>
          </a:p>
          <a:p>
            <a:pPr marL="514350" indent="-514350">
              <a:buNone/>
            </a:pPr>
            <a:r>
              <a:rPr lang="sr-Cyrl-RS" sz="2400" b="1" dirty="0" smtClean="0"/>
              <a:t>Кованице је дизајнирао Лик Луикс.</a:t>
            </a:r>
          </a:p>
          <a:p>
            <a:pPr marL="514350" indent="-514350">
              <a:buNone/>
            </a:pPr>
            <a:r>
              <a:rPr lang="sr-Cyrl-RS" sz="2400" b="1" dirty="0" smtClean="0"/>
              <a:t>На позадини кованица свака држава ставља неки свој симбол. Грчка је ставила слику принцезе Европе на леђима бика (прерушен бог Зевс).</a:t>
            </a:r>
          </a:p>
          <a:p>
            <a:pPr>
              <a:buNone/>
            </a:pPr>
            <a:r>
              <a:rPr lang="sr-Cyrl-RS" sz="2400" b="1" dirty="0" smtClean="0"/>
              <a:t> </a:t>
            </a:r>
            <a:endParaRPr lang="en-US" sz="2400" b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971800"/>
            <a:ext cx="24384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1987</Words>
  <Application>Microsoft Office PowerPoint</Application>
  <PresentationFormat>On-screen Show (4:3)</PresentationFormat>
  <Paragraphs>222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Европска унија</vt:lpstr>
      <vt:lpstr> Европска унија  је међувладина и наднационална унија (заједница) двадесет осам европских држава. </vt:lpstr>
      <vt:lpstr>Европска унија је специфична међународна организација, са елементом наднационалности, који омогућава процес интеграцијe. </vt:lpstr>
      <vt:lpstr>Бруто домаћи производ земаља чланица ЕУ *БДП или GDP</vt:lpstr>
      <vt:lpstr>ЗАЈЕДНИЧКА НАЧЕЛА ЧЛАНИЦА</vt:lpstr>
      <vt:lpstr>Симболи ЕУ</vt:lpstr>
      <vt:lpstr>Симболи ЕУ</vt:lpstr>
      <vt:lpstr>Симболи ЕУ</vt:lpstr>
      <vt:lpstr>Симболи ЕУ</vt:lpstr>
      <vt:lpstr>ЕВРО</vt:lpstr>
      <vt:lpstr>Еврозона </vt:lpstr>
      <vt:lpstr>Европска унија је резултат дугогодишње сарадње и интеграције држава</vt:lpstr>
      <vt:lpstr>Појам Европска унија</vt:lpstr>
      <vt:lpstr>Идеја о настајању Европске уније</vt:lpstr>
      <vt:lpstr>Европа после светских ратова</vt:lpstr>
      <vt:lpstr>Економски интерес</vt:lpstr>
      <vt:lpstr>Први кораци у стварању ЕУ</vt:lpstr>
      <vt:lpstr>Slide 18</vt:lpstr>
      <vt:lpstr>Напредак</vt:lpstr>
      <vt:lpstr>Напредак</vt:lpstr>
      <vt:lpstr>Шенгенски споразум</vt:lpstr>
      <vt:lpstr>Шенгенски споразум</vt:lpstr>
      <vt:lpstr>Чланице 6</vt:lpstr>
      <vt:lpstr>Чланице 6+3</vt:lpstr>
      <vt:lpstr>Чланице 9+3</vt:lpstr>
      <vt:lpstr>Чланице 12+3</vt:lpstr>
      <vt:lpstr>Чланице 15 +10</vt:lpstr>
      <vt:lpstr>Чланице 25+3=28</vt:lpstr>
      <vt:lpstr>Услови за пријем нових чланица </vt:lpstr>
      <vt:lpstr>Slide 30</vt:lpstr>
      <vt:lpstr>Придруживање и пријем чланица</vt:lpstr>
      <vt:lpstr>ОРГАНИ ЕВРОПСКЕ УНИЈЕ</vt:lpstr>
      <vt:lpstr>* Савет Европе (The Council of Europe)</vt:lpstr>
      <vt:lpstr>ОРГАНИ ЕВРОПСКЕ УНИЈЕ</vt:lpstr>
      <vt:lpstr>ОРГАНИ ЕВРОПСКЕ УНИЈЕ</vt:lpstr>
      <vt:lpstr>ОРГАНИ ЕВРОПСКЕ УНИЈЕ</vt:lpstr>
      <vt:lpstr>ОРГАНИ ЕВРОПСКЕ УНИЈЕ</vt:lpstr>
      <vt:lpstr>Остали органи ЕВРОПСКЕ УНИЈЕ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Laptop</cp:lastModifiedBy>
  <cp:revision>68</cp:revision>
  <dcterms:created xsi:type="dcterms:W3CDTF">2014-10-01T15:25:05Z</dcterms:created>
  <dcterms:modified xsi:type="dcterms:W3CDTF">2014-10-02T18:43:46Z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